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669075" cy="9926625"/>
  <p:embeddedFontLst>
    <p:embeddedFont>
      <p:font typeface="Candara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andara-regular.fntdata"/><Relationship Id="rId14" Type="http://schemas.openxmlformats.org/officeDocument/2006/relationships/slide" Target="slides/slide9.xml"/><Relationship Id="rId17" Type="http://schemas.openxmlformats.org/officeDocument/2006/relationships/font" Target="fonts/Candara-italic.fntdata"/><Relationship Id="rId16" Type="http://schemas.openxmlformats.org/officeDocument/2006/relationships/font" Target="fonts/Candar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Candar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777607" y="0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Vragen; als op welke school heb jij stage gelopen, hoe was deze ervaring.</a:t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Wat zijn je leeropbrengsten geweest?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Wat is een WPB precies en wat doet deze voor jou als student.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Wat voor houding verwachten wij van een student?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N2</a:t>
            </a:r>
            <a:endParaRPr/>
          </a:p>
          <a:p>
            <a:pPr indent="-185420" lvl="0" marL="274320" rtl="0" algn="l">
              <a:spcBef>
                <a:spcPts val="0"/>
              </a:spcBef>
              <a:spcAft>
                <a:spcPts val="0"/>
              </a:spcAft>
              <a:buClr>
                <a:srgbClr val="31B6FD"/>
              </a:buClr>
              <a:buSzPts val="1000"/>
              <a:buFont typeface="Noto Sans Symbols"/>
              <a:buChar char="*"/>
            </a:pPr>
            <a:r>
              <a:rPr lang="nl-NL" sz="10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Ben zo veel mogelijk op je stage.</a:t>
            </a:r>
            <a:endParaRPr sz="1000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85420" lvl="0" marL="274320" rtl="0" algn="l">
              <a:spcBef>
                <a:spcPts val="480"/>
              </a:spcBef>
              <a:spcAft>
                <a:spcPts val="0"/>
              </a:spcAft>
              <a:buClr>
                <a:srgbClr val="31B6FD"/>
              </a:buClr>
              <a:buSzPts val="1000"/>
              <a:buFont typeface="Noto Sans Symbols"/>
              <a:buChar char="*"/>
            </a:pPr>
            <a:r>
              <a:rPr lang="nl-NL" sz="10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Kijk op zoveel mogelijk verschillende plekken mee</a:t>
            </a:r>
            <a:endParaRPr sz="1000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85420" lvl="0" marL="274320" rtl="0" algn="l">
              <a:spcBef>
                <a:spcPts val="480"/>
              </a:spcBef>
              <a:spcAft>
                <a:spcPts val="0"/>
              </a:spcAft>
              <a:buClr>
                <a:srgbClr val="31B6FD"/>
              </a:buClr>
              <a:buSzPts val="1000"/>
              <a:buFont typeface="Noto Sans Symbols"/>
              <a:buChar char="*"/>
            </a:pPr>
            <a:r>
              <a:rPr lang="nl-NL" sz="10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Proactieve houding</a:t>
            </a:r>
            <a:endParaRPr sz="1000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85420" lvl="0" marL="274320" rtl="0" algn="l">
              <a:spcBef>
                <a:spcPts val="480"/>
              </a:spcBef>
              <a:spcAft>
                <a:spcPts val="0"/>
              </a:spcAft>
              <a:buClr>
                <a:srgbClr val="31B6FD"/>
              </a:buClr>
              <a:buSzPts val="1000"/>
              <a:buFont typeface="Noto Sans Symbols"/>
              <a:buChar char="*"/>
            </a:pPr>
            <a:r>
              <a:rPr lang="nl-NL" sz="10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Probeer veel uit dit jaar</a:t>
            </a:r>
            <a:endParaRPr sz="1000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85420" lvl="0" marL="274320" rtl="0" algn="l">
              <a:spcBef>
                <a:spcPts val="480"/>
              </a:spcBef>
              <a:spcAft>
                <a:spcPts val="0"/>
              </a:spcAft>
              <a:buClr>
                <a:srgbClr val="31B6FD"/>
              </a:buClr>
              <a:buSzPts val="1000"/>
              <a:buFont typeface="Noto Sans Symbols"/>
              <a:buChar char="*"/>
            </a:pPr>
            <a:r>
              <a:rPr lang="nl-NL" sz="10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Hou goed contact met IO, SO en WPB</a:t>
            </a:r>
            <a:endParaRPr sz="1000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85420" lvl="0" marL="274320" rtl="0" algn="l">
              <a:spcBef>
                <a:spcPts val="480"/>
              </a:spcBef>
              <a:spcAft>
                <a:spcPts val="0"/>
              </a:spcAft>
              <a:buClr>
                <a:srgbClr val="31B6FD"/>
              </a:buClr>
              <a:buSzPts val="1000"/>
              <a:buFont typeface="Noto Sans Symbols"/>
              <a:buChar char="*"/>
            </a:pPr>
            <a:r>
              <a:rPr lang="nl-NL" sz="10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Stel vragen!</a:t>
            </a:r>
            <a:endParaRPr sz="1000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85420" lvl="0" marL="274320" rtl="0" algn="l">
              <a:spcBef>
                <a:spcPts val="480"/>
              </a:spcBef>
              <a:spcAft>
                <a:spcPts val="0"/>
              </a:spcAft>
              <a:buClr>
                <a:srgbClr val="31B6FD"/>
              </a:buClr>
              <a:buSzPts val="1000"/>
              <a:buFont typeface="Noto Sans Symbols"/>
              <a:buChar char="*"/>
            </a:pPr>
            <a:r>
              <a:rPr lang="nl-NL" sz="10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In februari mogelijkheid tot sollicitatie naar vacature plek in N3</a:t>
            </a:r>
            <a:endParaRPr sz="1000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N3</a:t>
            </a:r>
            <a:endParaRPr/>
          </a:p>
          <a:p>
            <a:pPr indent="-236220" lvl="0" marL="274320" rtl="0" algn="l">
              <a:spcBef>
                <a:spcPts val="0"/>
              </a:spcBef>
              <a:spcAft>
                <a:spcPts val="0"/>
              </a:spcAft>
              <a:buClr>
                <a:srgbClr val="31B6FD"/>
              </a:buClr>
              <a:buSzPts val="1200"/>
              <a:buFont typeface="Noto Sans Symbols"/>
              <a:buChar char="*"/>
            </a:pPr>
            <a:r>
              <a:rPr lang="nl-NL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Stage of vacature</a:t>
            </a:r>
            <a:endParaRPr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36220" lvl="0" marL="274320" rtl="0" algn="l">
              <a:spcBef>
                <a:spcPts val="480"/>
              </a:spcBef>
              <a:spcAft>
                <a:spcPts val="0"/>
              </a:spcAft>
              <a:buClr>
                <a:srgbClr val="31B6FD"/>
              </a:buClr>
              <a:buSzPts val="1200"/>
              <a:buFont typeface="Noto Sans Symbols"/>
              <a:buChar char="*"/>
            </a:pPr>
            <a:r>
              <a:rPr lang="nl-NL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Studeren en werken en tijd verdelen</a:t>
            </a:r>
            <a:endParaRPr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36220" lvl="0" marL="274320" rtl="0" algn="l">
              <a:spcBef>
                <a:spcPts val="480"/>
              </a:spcBef>
              <a:spcAft>
                <a:spcPts val="0"/>
              </a:spcAft>
              <a:buClr>
                <a:srgbClr val="31B6FD"/>
              </a:buClr>
              <a:buSzPts val="1200"/>
              <a:buFont typeface="Noto Sans Symbols"/>
              <a:buChar char="*"/>
            </a:pPr>
            <a:r>
              <a:rPr lang="nl-NL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Probeer zoveel mogelijk mee te krijgen van de school, je collega’s en je sectiegenoten</a:t>
            </a:r>
            <a:endParaRPr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36220" lvl="0" marL="274320" rtl="0" algn="l">
              <a:spcBef>
                <a:spcPts val="480"/>
              </a:spcBef>
              <a:spcAft>
                <a:spcPts val="0"/>
              </a:spcAft>
              <a:buClr>
                <a:srgbClr val="31B6FD"/>
              </a:buClr>
              <a:buSzPts val="1200"/>
              <a:buFont typeface="Noto Sans Symbols"/>
              <a:buChar char="*"/>
            </a:pPr>
            <a:r>
              <a:rPr lang="nl-NL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Stage = in februari de mogelijkheid om te solliciteren naar een vacature in N4</a:t>
            </a:r>
            <a:endParaRPr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N4</a:t>
            </a:r>
            <a:endParaRPr/>
          </a:p>
          <a:p>
            <a:pPr indent="-236220" lvl="0" marL="274320" rtl="0" algn="l">
              <a:spcBef>
                <a:spcPts val="0"/>
              </a:spcBef>
              <a:spcAft>
                <a:spcPts val="0"/>
              </a:spcAft>
              <a:buClr>
                <a:srgbClr val="31B6FD"/>
              </a:buClr>
              <a:buSzPts val="1200"/>
              <a:buFont typeface="Noto Sans Symbols"/>
              <a:buChar char="*"/>
            </a:pPr>
            <a:r>
              <a:rPr lang="nl-NL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Merendeels vacature</a:t>
            </a:r>
            <a:endParaRPr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36220" lvl="0" marL="274320" rtl="0" algn="l">
              <a:spcBef>
                <a:spcPts val="444"/>
              </a:spcBef>
              <a:spcAft>
                <a:spcPts val="0"/>
              </a:spcAft>
              <a:buClr>
                <a:srgbClr val="31B6FD"/>
              </a:buClr>
              <a:buSzPts val="1200"/>
              <a:buFont typeface="Noto Sans Symbols"/>
              <a:buChar char="*"/>
            </a:pPr>
            <a:r>
              <a:rPr lang="nl-NL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Andere verantwoordelijkheden</a:t>
            </a:r>
            <a:endParaRPr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36220" lvl="0" marL="274320" rtl="0" algn="l">
              <a:spcBef>
                <a:spcPts val="444"/>
              </a:spcBef>
              <a:spcAft>
                <a:spcPts val="0"/>
              </a:spcAft>
              <a:buClr>
                <a:srgbClr val="31B6FD"/>
              </a:buClr>
              <a:buSzPts val="1200"/>
              <a:buFont typeface="Noto Sans Symbols"/>
              <a:buChar char="*"/>
            </a:pPr>
            <a:r>
              <a:rPr lang="nl-NL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Andere professionele houding</a:t>
            </a:r>
            <a:endParaRPr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36220" lvl="0" marL="274320" rtl="0" algn="l">
              <a:spcBef>
                <a:spcPts val="444"/>
              </a:spcBef>
              <a:spcAft>
                <a:spcPts val="0"/>
              </a:spcAft>
              <a:buClr>
                <a:srgbClr val="31B6FD"/>
              </a:buClr>
              <a:buSzPts val="1200"/>
              <a:buFont typeface="Noto Sans Symbols"/>
              <a:buChar char="*"/>
            </a:pPr>
            <a:r>
              <a:rPr lang="nl-NL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Onderhoud contact met WPB op afstand maar ook met IO en SO</a:t>
            </a:r>
            <a:endParaRPr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36220" lvl="0" marL="274320" rtl="0" algn="l">
              <a:spcBef>
                <a:spcPts val="444"/>
              </a:spcBef>
              <a:spcAft>
                <a:spcPts val="0"/>
              </a:spcAft>
              <a:buClr>
                <a:srgbClr val="31B6FD"/>
              </a:buClr>
              <a:buSzPts val="1200"/>
              <a:buFont typeface="Noto Sans Symbols"/>
              <a:buChar char="*"/>
            </a:pPr>
            <a:r>
              <a:rPr lang="nl-NL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Geef bij SO of CC aan als zaken op school niet goed lopen</a:t>
            </a:r>
            <a:endParaRPr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36220" lvl="0" marL="274320" rtl="0" algn="l">
              <a:spcBef>
                <a:spcPts val="444"/>
              </a:spcBef>
              <a:spcAft>
                <a:spcPts val="0"/>
              </a:spcAft>
              <a:buClr>
                <a:srgbClr val="31B6FD"/>
              </a:buClr>
              <a:buSzPts val="1200"/>
              <a:buFont typeface="Noto Sans Symbols"/>
              <a:buChar char="*"/>
            </a:pPr>
            <a:r>
              <a:rPr lang="nl-NL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Einde schooljaar afstuderen? Hou contact met CC hierover!</a:t>
            </a:r>
            <a:endParaRPr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36220" lvl="0" marL="274320" rtl="0" algn="l">
              <a:spcBef>
                <a:spcPts val="444"/>
              </a:spcBef>
              <a:spcAft>
                <a:spcPts val="0"/>
              </a:spcAft>
              <a:buClr>
                <a:srgbClr val="31B6FD"/>
              </a:buClr>
              <a:buSzPts val="1200"/>
              <a:buFont typeface="Noto Sans Symbols"/>
              <a:buChar char="*"/>
            </a:pPr>
            <a:r>
              <a:rPr lang="nl-NL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Einde schooljaar solliciteren op baan na studie. </a:t>
            </a:r>
            <a:endParaRPr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36220" lvl="0" marL="274320" rtl="0" algn="l">
              <a:spcBef>
                <a:spcPts val="444"/>
              </a:spcBef>
              <a:spcAft>
                <a:spcPts val="0"/>
              </a:spcAft>
              <a:buClr>
                <a:srgbClr val="31B6FD"/>
              </a:buClr>
              <a:buSzPts val="1200"/>
              <a:buFont typeface="Noto Sans Symbols"/>
              <a:buChar char="*"/>
            </a:pPr>
            <a:r>
              <a:rPr lang="nl-NL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Na N4 BSL traject</a:t>
            </a:r>
            <a:endParaRPr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NL"/>
              <a:t>De datums met een</a:t>
            </a:r>
            <a:r>
              <a:rPr lang="nl-NL" u="sng"/>
              <a:t> streep</a:t>
            </a:r>
            <a:r>
              <a:rPr lang="nl-NL"/>
              <a:t> zijn leraar 2.0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NL"/>
              <a:t>Hoe kijken de studenten terug op leraar 2.0 afgelopen jaar?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7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ef6a307817_0_0:notes"/>
          <p:cNvSpPr/>
          <p:nvPr>
            <p:ph idx="2" type="sldImg"/>
          </p:nvPr>
        </p:nvSpPr>
        <p:spPr>
          <a:xfrm>
            <a:off x="854075" y="744538"/>
            <a:ext cx="4960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ef6a307817_0_0:notes"/>
          <p:cNvSpPr txBox="1"/>
          <p:nvPr>
            <p:ph idx="1" type="body"/>
          </p:nvPr>
        </p:nvSpPr>
        <p:spPr>
          <a:xfrm>
            <a:off x="666909" y="4715153"/>
            <a:ext cx="53352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ef6a307817_0_0:notes"/>
          <p:cNvSpPr txBox="1"/>
          <p:nvPr>
            <p:ph idx="12" type="sldNum"/>
          </p:nvPr>
        </p:nvSpPr>
        <p:spPr>
          <a:xfrm>
            <a:off x="3777607" y="9428583"/>
            <a:ext cx="2889900" cy="49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mplate-startpagina.jpg" id="17" name="Google Shape;1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67282" y="0"/>
            <a:ext cx="9329025" cy="690347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>
            <p:ph type="ctrTitle"/>
          </p:nvPr>
        </p:nvSpPr>
        <p:spPr>
          <a:xfrm>
            <a:off x="685800" y="2490254"/>
            <a:ext cx="7772400" cy="17801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ndara"/>
              <a:buNone/>
              <a:defRPr sz="44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371600" y="4540071"/>
            <a:ext cx="6400800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5163672" y="6485672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193638" y="6485672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logo.png" id="22" name="Google Shape;2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82081" y="475386"/>
            <a:ext cx="4246474" cy="1693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showMasterSp="0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mplate-algemeen.jpg" id="71" name="Google Shape;7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75692" y="-12367"/>
            <a:ext cx="9293282" cy="68770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schild.png" id="72" name="Google Shape;7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8437" y="6177795"/>
            <a:ext cx="1587944" cy="73733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1"/>
          <p:cNvSpPr txBox="1"/>
          <p:nvPr>
            <p:ph idx="10" type="dt"/>
          </p:nvPr>
        </p:nvSpPr>
        <p:spPr>
          <a:xfrm>
            <a:off x="5163672" y="6485672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1" type="ftr"/>
          </p:nvPr>
        </p:nvSpPr>
        <p:spPr>
          <a:xfrm>
            <a:off x="193638" y="6485672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914400" y="3581400"/>
            <a:ext cx="3352800" cy="1905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11"/>
          <p:cNvSpPr txBox="1"/>
          <p:nvPr>
            <p:ph type="title"/>
          </p:nvPr>
        </p:nvSpPr>
        <p:spPr>
          <a:xfrm>
            <a:off x="914400" y="2286000"/>
            <a:ext cx="33528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  <a:defRPr sz="32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2" type="body"/>
          </p:nvPr>
        </p:nvSpPr>
        <p:spPr>
          <a:xfrm>
            <a:off x="4651962" y="1828800"/>
            <a:ext cx="3904076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68300" lvl="0" marL="45720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Char char="*"/>
              <a:defRPr sz="2200">
                <a:solidFill>
                  <a:schemeClr val="dk2"/>
                </a:solidFill>
              </a:defRPr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*"/>
              <a:defRPr sz="2000">
                <a:solidFill>
                  <a:schemeClr val="dk2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*"/>
              <a:defRPr sz="1800">
                <a:solidFill>
                  <a:schemeClr val="dk2"/>
                </a:solidFill>
              </a:defRPr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*"/>
              <a:defRPr sz="1600">
                <a:solidFill>
                  <a:schemeClr val="dk2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*"/>
              <a:defRPr sz="1600">
                <a:solidFill>
                  <a:schemeClr val="dk2"/>
                </a:solidFill>
              </a:defRPr>
            </a:lvl5pPr>
            <a:lvl6pPr indent="-355600" lvl="5" marL="274320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6pPr>
            <a:lvl7pPr indent="-355600" lvl="6" marL="320040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8pPr>
            <a:lvl9pPr indent="-355600" lvl="8" marL="411480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showMasterSp="0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mplate-algemeen.jpg" id="79" name="Google Shape;7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75692" y="-12367"/>
            <a:ext cx="9293282" cy="68770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schild.png" id="80" name="Google Shape;8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8437" y="6177795"/>
            <a:ext cx="1587944" cy="73733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2"/>
          <p:cNvSpPr txBox="1"/>
          <p:nvPr>
            <p:ph type="title"/>
          </p:nvPr>
        </p:nvSpPr>
        <p:spPr>
          <a:xfrm>
            <a:off x="4874155" y="338667"/>
            <a:ext cx="3812645" cy="2429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ndara"/>
              <a:buNone/>
              <a:defRPr b="0" sz="28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" type="body"/>
          </p:nvPr>
        </p:nvSpPr>
        <p:spPr>
          <a:xfrm>
            <a:off x="4868333" y="2785533"/>
            <a:ext cx="3818467" cy="2421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3" name="Google Shape;83;p12"/>
          <p:cNvSpPr txBox="1"/>
          <p:nvPr>
            <p:ph idx="10" type="dt"/>
          </p:nvPr>
        </p:nvSpPr>
        <p:spPr>
          <a:xfrm>
            <a:off x="5163672" y="6485672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1" type="ftr"/>
          </p:nvPr>
        </p:nvSpPr>
        <p:spPr>
          <a:xfrm>
            <a:off x="193638" y="6485672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/>
          <p:nvPr>
            <p:ph idx="2" type="pic"/>
          </p:nvPr>
        </p:nvSpPr>
        <p:spPr>
          <a:xfrm>
            <a:off x="838200" y="1371600"/>
            <a:ext cx="3566160" cy="2926080"/>
          </a:xfrm>
          <a:prstGeom prst="roundRect">
            <a:avLst>
              <a:gd fmla="val 3924" name="adj"/>
            </a:avLst>
          </a:prstGeom>
          <a:solidFill>
            <a:schemeClr val="accent1"/>
          </a:solidFill>
          <a:ln>
            <a:noFill/>
          </a:ln>
          <a:effectLst>
            <a:reflection blurRad="0" dir="5400000" dist="5000" endA="0" endPos="30000" fadeDir="5400000" kx="0" rotWithShape="0" algn="bl" stA="30000" stPos="0" sy="-100000" ky="0"/>
          </a:effectLst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" type="body"/>
          </p:nvPr>
        </p:nvSpPr>
        <p:spPr>
          <a:xfrm rot="5400000">
            <a:off x="2850886" y="696649"/>
            <a:ext cx="3450696" cy="7408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*"/>
              <a:defRPr/>
            </a:lvl1pPr>
            <a:lvl2pPr indent="-368300" lvl="1" marL="914400" algn="l">
              <a:spcBef>
                <a:spcPts val="440"/>
              </a:spcBef>
              <a:spcAft>
                <a:spcPts val="0"/>
              </a:spcAft>
              <a:buSzPts val="2200"/>
              <a:buChar char="*"/>
              <a:defRPr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/>
            </a:lvl5pPr>
            <a:lvl6pPr indent="-342900" lvl="5" marL="27432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0" type="dt"/>
          </p:nvPr>
        </p:nvSpPr>
        <p:spPr>
          <a:xfrm>
            <a:off x="5163672" y="6485672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1" type="ftr"/>
          </p:nvPr>
        </p:nvSpPr>
        <p:spPr>
          <a:xfrm>
            <a:off x="193638" y="6485672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2" type="sldNum"/>
          </p:nvPr>
        </p:nvSpPr>
        <p:spPr>
          <a:xfrm>
            <a:off x="3991088" y="6485671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showMasterSp="0" type="vertTitleAndTx">
  <p:cSld name="VERTICAL_TITLE_AND_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mplate-algemeen.jpg" id="93" name="Google Shape;9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75692" y="-12367"/>
            <a:ext cx="9293282" cy="68770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schild.png" id="94" name="Google Shape;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8437" y="6177795"/>
            <a:ext cx="1587944" cy="73733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>
            <p:ph idx="10" type="dt"/>
          </p:nvPr>
        </p:nvSpPr>
        <p:spPr>
          <a:xfrm>
            <a:off x="5163672" y="6485672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4"/>
          <p:cNvSpPr txBox="1"/>
          <p:nvPr>
            <p:ph idx="11" type="ftr"/>
          </p:nvPr>
        </p:nvSpPr>
        <p:spPr>
          <a:xfrm>
            <a:off x="193638" y="6485672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4"/>
          <p:cNvSpPr txBox="1"/>
          <p:nvPr>
            <p:ph type="title"/>
          </p:nvPr>
        </p:nvSpPr>
        <p:spPr>
          <a:xfrm rot="5400000">
            <a:off x="5414433" y="2905428"/>
            <a:ext cx="448733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ndara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 rot="5400000">
            <a:off x="1223433" y="924228"/>
            <a:ext cx="448733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*"/>
              <a:defRPr/>
            </a:lvl1pPr>
            <a:lvl2pPr indent="-368300" lvl="1" marL="91440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*"/>
              <a:defRPr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*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*"/>
              <a:defRPr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*"/>
              <a:defRPr/>
            </a:lvl5pPr>
            <a:lvl6pPr indent="-342900" lvl="5" marL="27432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idx="1" type="body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indent="-342900" lvl="5" marL="27432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5163672" y="6485672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193638" y="6485672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ndar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Clr>
                <a:schemeClr val="dk1"/>
              </a:buClr>
              <a:buSzPts val="1800"/>
              <a:buFont typeface="Candara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r">
              <a:buClr>
                <a:schemeClr val="dk1"/>
              </a:buClr>
              <a:buSzPts val="1800"/>
              <a:buFont typeface="Candara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r">
              <a:buClr>
                <a:schemeClr val="dk1"/>
              </a:buClr>
              <a:buSzPts val="1800"/>
              <a:buFont typeface="Candara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r">
              <a:buClr>
                <a:schemeClr val="dk1"/>
              </a:buClr>
              <a:buSzPts val="1800"/>
              <a:buFont typeface="Candara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r">
              <a:buClr>
                <a:schemeClr val="dk1"/>
              </a:buClr>
              <a:buSzPts val="1800"/>
              <a:buFont typeface="Candara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r">
              <a:buClr>
                <a:schemeClr val="dk1"/>
              </a:buClr>
              <a:buSzPts val="1800"/>
              <a:buFont typeface="Candara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r">
              <a:buClr>
                <a:schemeClr val="dk1"/>
              </a:buClr>
              <a:buSzPts val="1800"/>
              <a:buFont typeface="Candara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r">
              <a:buClr>
                <a:schemeClr val="dk1"/>
              </a:buClr>
              <a:buSzPts val="1800"/>
              <a:buFont typeface="Candara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r">
              <a:buClr>
                <a:schemeClr val="dk1"/>
              </a:buClr>
              <a:buSzPts val="1800"/>
              <a:buFont typeface="Candara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ndar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Clr>
                <a:schemeClr val="dk1"/>
              </a:buClr>
              <a:buSzPts val="1800"/>
              <a:buFont typeface="Candara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r">
              <a:buClr>
                <a:schemeClr val="dk1"/>
              </a:buClr>
              <a:buSzPts val="1800"/>
              <a:buFont typeface="Candara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r">
              <a:buClr>
                <a:schemeClr val="dk1"/>
              </a:buClr>
              <a:buSzPts val="1800"/>
              <a:buFont typeface="Candara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r">
              <a:buClr>
                <a:schemeClr val="dk1"/>
              </a:buClr>
              <a:buSzPts val="1800"/>
              <a:buFont typeface="Candara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r">
              <a:buClr>
                <a:schemeClr val="dk1"/>
              </a:buClr>
              <a:buSzPts val="1800"/>
              <a:buFont typeface="Candara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r">
              <a:buClr>
                <a:schemeClr val="dk1"/>
              </a:buClr>
              <a:buSzPts val="1800"/>
              <a:buFont typeface="Candara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r">
              <a:buClr>
                <a:schemeClr val="dk1"/>
              </a:buClr>
              <a:buSzPts val="1800"/>
              <a:buFont typeface="Candara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r">
              <a:buClr>
                <a:schemeClr val="dk1"/>
              </a:buClr>
              <a:buSzPts val="1800"/>
              <a:buFont typeface="Candara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r">
              <a:buClr>
                <a:schemeClr val="dk1"/>
              </a:buClr>
              <a:buSzPts val="1800"/>
              <a:buFont typeface="Candara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showMasterSp="0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mplate-startpagina.jpg" id="38" name="Google Shape;3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67282" y="0"/>
            <a:ext cx="9329025" cy="690347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 txBox="1"/>
          <p:nvPr>
            <p:ph type="title"/>
          </p:nvPr>
        </p:nvSpPr>
        <p:spPr>
          <a:xfrm>
            <a:off x="690032" y="351994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ndara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1367365" y="394502"/>
            <a:ext cx="6417734" cy="939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5163672" y="6485672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193638" y="6485672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logoschild.png" id="43" name="Google Shape;4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8437" y="6177795"/>
            <a:ext cx="1587944" cy="737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ee objecten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5163672" y="6485672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193638" y="6485672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3991088" y="6485671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676655" y="2679192"/>
            <a:ext cx="3822192" cy="3447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indent="-342900" lvl="5" marL="27432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2" type="body"/>
          </p:nvPr>
        </p:nvSpPr>
        <p:spPr>
          <a:xfrm>
            <a:off x="4645152" y="2679192"/>
            <a:ext cx="3822192" cy="3447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indent="-342900" lvl="5" marL="27432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ndar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676656" y="2678114"/>
            <a:ext cx="3822192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8"/>
          <p:cNvSpPr txBox="1"/>
          <p:nvPr>
            <p:ph idx="2" type="body"/>
          </p:nvPr>
        </p:nvSpPr>
        <p:spPr>
          <a:xfrm>
            <a:off x="677332" y="3429000"/>
            <a:ext cx="3820055" cy="269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 sz="20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5pPr>
            <a:lvl6pPr indent="-330200" lvl="5" marL="2743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6pPr>
            <a:lvl7pPr indent="-330200" lvl="6" marL="32004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8pPr>
            <a:lvl9pPr indent="-330200" lvl="8" marL="41148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/>
        </p:txBody>
      </p:sp>
      <p:sp>
        <p:nvSpPr>
          <p:cNvPr id="55" name="Google Shape;55;p8"/>
          <p:cNvSpPr txBox="1"/>
          <p:nvPr>
            <p:ph idx="3" type="body"/>
          </p:nvPr>
        </p:nvSpPr>
        <p:spPr>
          <a:xfrm>
            <a:off x="4648200" y="2678113"/>
            <a:ext cx="3822192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b="0" i="0" sz="24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8"/>
          <p:cNvSpPr txBox="1"/>
          <p:nvPr>
            <p:ph idx="4" type="body"/>
          </p:nvPr>
        </p:nvSpPr>
        <p:spPr>
          <a:xfrm>
            <a:off x="4645025" y="3429000"/>
            <a:ext cx="3822192" cy="269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 sz="20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5pPr>
            <a:lvl6pPr indent="-330200" lvl="5" marL="2743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6pPr>
            <a:lvl7pPr indent="-330200" lvl="6" marL="32004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8pPr>
            <a:lvl9pPr indent="-330200" lvl="8" marL="41148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/>
        </p:txBody>
      </p:sp>
      <p:sp>
        <p:nvSpPr>
          <p:cNvPr id="57" name="Google Shape;57;p8"/>
          <p:cNvSpPr txBox="1"/>
          <p:nvPr>
            <p:ph idx="10" type="dt"/>
          </p:nvPr>
        </p:nvSpPr>
        <p:spPr>
          <a:xfrm>
            <a:off x="5163672" y="6485672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193638" y="6485672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3991088" y="6485671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5163672" y="6485672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193638" y="6485672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3991088" y="6485671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showMasterSp="0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mplate-algemeen.jpg" id="66" name="Google Shape;6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75692" y="-12367"/>
            <a:ext cx="9293282" cy="68770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schild.png" id="67" name="Google Shape;6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8437" y="6177795"/>
            <a:ext cx="1587944" cy="737333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0"/>
          <p:cNvSpPr txBox="1"/>
          <p:nvPr>
            <p:ph idx="10" type="dt"/>
          </p:nvPr>
        </p:nvSpPr>
        <p:spPr>
          <a:xfrm>
            <a:off x="5163672" y="6485672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>
            <a:off x="193638" y="6485672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4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mplate-algemeen.jpg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75692" y="-12367"/>
            <a:ext cx="9293282" cy="687702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ndara"/>
              <a:buNone/>
              <a:defRPr b="0" i="0" sz="4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5163672" y="6485672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193638" y="6485672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*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*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*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*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*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pic>
        <p:nvPicPr>
          <p:cNvPr descr="logoschild.png" id="15" name="Google Shape;15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68437" y="6177795"/>
            <a:ext cx="1587944" cy="73733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maken.wikiwijs.nl/164721/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ctrTitle"/>
          </p:nvPr>
        </p:nvSpPr>
        <p:spPr>
          <a:xfrm>
            <a:off x="685800" y="2989780"/>
            <a:ext cx="4923890" cy="12805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1800F"/>
              </a:buClr>
              <a:buSzPct val="100000"/>
              <a:buFont typeface="Candara"/>
              <a:buNone/>
            </a:pPr>
            <a:r>
              <a:rPr lang="nl-NL">
                <a:solidFill>
                  <a:srgbClr val="F1800F"/>
                </a:solidFill>
              </a:rPr>
              <a:t>Kick off RPO Rijnmond </a:t>
            </a:r>
            <a:br>
              <a:rPr lang="nl-NL">
                <a:solidFill>
                  <a:srgbClr val="F1800F"/>
                </a:solidFill>
              </a:rPr>
            </a:br>
            <a:r>
              <a:rPr lang="nl-NL">
                <a:solidFill>
                  <a:srgbClr val="F1800F"/>
                </a:solidFill>
              </a:rPr>
              <a:t>cluster ZHZ</a:t>
            </a:r>
            <a:endParaRPr/>
          </a:p>
        </p:txBody>
      </p:sp>
      <p:sp>
        <p:nvSpPr>
          <p:cNvPr id="104" name="Google Shape;104;p15"/>
          <p:cNvSpPr txBox="1"/>
          <p:nvPr>
            <p:ph idx="1" type="subTitle"/>
          </p:nvPr>
        </p:nvSpPr>
        <p:spPr>
          <a:xfrm>
            <a:off x="1371600" y="4540071"/>
            <a:ext cx="6400800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Welkom studenten samen opleiden</a:t>
            </a:r>
            <a:endParaRPr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872067" y="1807285"/>
            <a:ext cx="7408333" cy="4318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00"/>
              <a:buChar char="*"/>
            </a:pPr>
            <a:r>
              <a:rPr lang="nl-NL">
                <a:solidFill>
                  <a:srgbClr val="002060"/>
                </a:solidFill>
              </a:rPr>
              <a:t>14.00-15.30 Studenten N2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nl-NL">
                <a:solidFill>
                  <a:srgbClr val="002060"/>
                </a:solidFill>
              </a:rPr>
              <a:t>15.45-17.15 Studenten N3 en N4</a:t>
            </a:r>
            <a:endParaRPr/>
          </a:p>
          <a:p>
            <a:pPr indent="-121920" lvl="0" marL="27432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nl-NL">
                <a:solidFill>
                  <a:srgbClr val="002060"/>
                </a:solidFill>
              </a:rPr>
              <a:t>Kennismaken clustercoördinatoren </a:t>
            </a:r>
            <a:endParaRPr>
              <a:solidFill>
                <a:srgbClr val="002060"/>
              </a:solidFill>
            </a:endParaRPr>
          </a:p>
          <a:p>
            <a:pPr indent="-312419" lvl="1" marL="576262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nl-NL">
                <a:solidFill>
                  <a:srgbClr val="002060"/>
                </a:solidFill>
              </a:rPr>
              <a:t>Wie is Wie IO-ers, </a:t>
            </a:r>
            <a:r>
              <a:rPr lang="nl-NL">
                <a:solidFill>
                  <a:srgbClr val="002060"/>
                </a:solidFill>
              </a:rPr>
              <a:t>regiocoördinator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nl-NL">
                <a:solidFill>
                  <a:srgbClr val="002060"/>
                </a:solidFill>
              </a:rPr>
              <a:t>RPO Talk (vragen via de chat)</a:t>
            </a:r>
            <a:endParaRPr>
              <a:solidFill>
                <a:srgbClr val="002060"/>
              </a:solidFill>
            </a:endParaRPr>
          </a:p>
          <a:p>
            <a:pPr indent="-312419" lvl="1" marL="576262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nl-NL">
                <a:solidFill>
                  <a:srgbClr val="002060"/>
                </a:solidFill>
              </a:rPr>
              <a:t>Uitleg RPO Rijnmond ZHZ</a:t>
            </a:r>
            <a:endParaRPr/>
          </a:p>
          <a:p>
            <a:pPr indent="-312419" lvl="1" marL="576262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nl-NL">
                <a:solidFill>
                  <a:srgbClr val="002060"/>
                </a:solidFill>
              </a:rPr>
              <a:t>Programmaboekje via wikiwijs</a:t>
            </a:r>
            <a:endParaRPr/>
          </a:p>
          <a:p>
            <a:pPr indent="-312419" lvl="1" marL="576262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nl-NL">
                <a:solidFill>
                  <a:srgbClr val="002060"/>
                </a:solidFill>
              </a:rPr>
              <a:t>Transferdagen: Leraar 2.0</a:t>
            </a:r>
            <a:endParaRPr/>
          </a:p>
          <a:p>
            <a:pPr indent="-312419" lvl="1" marL="576262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nl-NL">
                <a:solidFill>
                  <a:srgbClr val="002060"/>
                </a:solidFill>
              </a:rPr>
              <a:t>Google forms</a:t>
            </a:r>
            <a:endParaRPr/>
          </a:p>
          <a:p>
            <a:pPr indent="-3124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nl-NL">
                <a:solidFill>
                  <a:srgbClr val="002060"/>
                </a:solidFill>
              </a:rPr>
              <a:t>Psychologie van het leren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110" name="Google Shape;110;p16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1800F"/>
              </a:buClr>
              <a:buSzPts val="4400"/>
              <a:buFont typeface="Candara"/>
              <a:buNone/>
            </a:pPr>
            <a:r>
              <a:rPr lang="nl-NL">
                <a:solidFill>
                  <a:srgbClr val="F1800F"/>
                </a:solidFill>
              </a:rPr>
              <a:t>Programma vanmiddag	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872067" y="1947134"/>
            <a:ext cx="7408333" cy="4179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00"/>
              <a:buChar char="*"/>
            </a:pPr>
            <a:r>
              <a:rPr lang="nl-NL" u="sng">
                <a:solidFill>
                  <a:srgbClr val="002060"/>
                </a:solidFill>
              </a:rPr>
              <a:t>R</a:t>
            </a:r>
            <a:r>
              <a:rPr lang="nl-NL">
                <a:solidFill>
                  <a:srgbClr val="002060"/>
                </a:solidFill>
              </a:rPr>
              <a:t>egionaal samenwerken voor </a:t>
            </a:r>
            <a:r>
              <a:rPr lang="nl-NL" u="sng">
                <a:solidFill>
                  <a:srgbClr val="002060"/>
                </a:solidFill>
              </a:rPr>
              <a:t>P</a:t>
            </a:r>
            <a:r>
              <a:rPr lang="nl-NL">
                <a:solidFill>
                  <a:srgbClr val="002060"/>
                </a:solidFill>
              </a:rPr>
              <a:t>rofessionaliseren en </a:t>
            </a:r>
            <a:r>
              <a:rPr lang="nl-NL" u="sng">
                <a:solidFill>
                  <a:srgbClr val="002060"/>
                </a:solidFill>
              </a:rPr>
              <a:t>O</a:t>
            </a:r>
            <a:r>
              <a:rPr lang="nl-NL">
                <a:solidFill>
                  <a:srgbClr val="002060"/>
                </a:solidFill>
              </a:rPr>
              <a:t>pleiden binnen Rijnmond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nl-NL">
                <a:solidFill>
                  <a:srgbClr val="002060"/>
                </a:solidFill>
              </a:rPr>
              <a:t>57</a:t>
            </a:r>
            <a:r>
              <a:rPr lang="nl-NL">
                <a:solidFill>
                  <a:srgbClr val="002060"/>
                </a:solidFill>
              </a:rPr>
              <a:t> scholen in de ring rond Rotterdam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nl-NL">
                <a:solidFill>
                  <a:srgbClr val="002060"/>
                </a:solidFill>
              </a:rPr>
              <a:t>3 clusters: VPR/NWN/</a:t>
            </a:r>
            <a:r>
              <a:rPr lang="nl-NL" u="sng">
                <a:solidFill>
                  <a:srgbClr val="002060"/>
                </a:solidFill>
              </a:rPr>
              <a:t>ZHZ</a:t>
            </a:r>
            <a:endParaRPr u="sng"/>
          </a:p>
          <a:p>
            <a:pPr indent="-312419" lvl="1" marL="576262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nl-NL">
                <a:solidFill>
                  <a:srgbClr val="002060"/>
                </a:solidFill>
              </a:rPr>
              <a:t>Zuid-Holland Zuid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nl-NL">
                <a:solidFill>
                  <a:srgbClr val="002060"/>
                </a:solidFill>
              </a:rPr>
              <a:t>25</a:t>
            </a:r>
            <a:r>
              <a:rPr lang="nl-NL">
                <a:solidFill>
                  <a:srgbClr val="002060"/>
                </a:solidFill>
              </a:rPr>
              <a:t> scholen tussen Middelharnis en Gorinchem</a:t>
            </a:r>
            <a:endParaRPr>
              <a:solidFill>
                <a:srgbClr val="002060"/>
              </a:solidFill>
            </a:endParaRPr>
          </a:p>
          <a:p>
            <a:pPr indent="-121920" lvl="0" marL="27432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116" name="Google Shape;116;p17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1800F"/>
              </a:buClr>
              <a:buSzPts val="4400"/>
              <a:buFont typeface="Candara"/>
              <a:buNone/>
            </a:pPr>
            <a:r>
              <a:rPr lang="nl-NL">
                <a:solidFill>
                  <a:srgbClr val="F1800F"/>
                </a:solidFill>
              </a:rPr>
              <a:t>RPO Rijnmond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872067" y="1925619"/>
            <a:ext cx="7408333" cy="4200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00"/>
              <a:buChar char="*"/>
            </a:pPr>
            <a:r>
              <a:rPr lang="nl-NL">
                <a:solidFill>
                  <a:srgbClr val="002060"/>
                </a:solidFill>
              </a:rPr>
              <a:t>Wat betekent dit traject?</a:t>
            </a:r>
            <a:endParaRPr/>
          </a:p>
          <a:p>
            <a:pPr indent="-312419" lvl="1" marL="576262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nl-NL">
                <a:solidFill>
                  <a:srgbClr val="002060"/>
                </a:solidFill>
              </a:rPr>
              <a:t>rol </a:t>
            </a:r>
            <a:r>
              <a:rPr lang="nl-NL">
                <a:solidFill>
                  <a:srgbClr val="002060"/>
                </a:solidFill>
              </a:rPr>
              <a:t>WerkPlekBegeleiders/ schoolopleiders en IO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nl-NL">
                <a:solidFill>
                  <a:srgbClr val="002060"/>
                </a:solidFill>
              </a:rPr>
              <a:t>Je wordt binnen ZHZ geplaatst in stages van jaar 1-4, waarbij je in jaar 3 en 4 kunt solliciteren naar een kleine vacature.</a:t>
            </a:r>
            <a:endParaRPr>
              <a:solidFill>
                <a:srgbClr val="002060"/>
              </a:solidFill>
            </a:endParaRPr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nl-NL">
                <a:solidFill>
                  <a:srgbClr val="002060"/>
                </a:solidFill>
              </a:rPr>
              <a:t>Verwachting van de student</a:t>
            </a:r>
            <a:endParaRPr>
              <a:solidFill>
                <a:srgbClr val="002060"/>
              </a:solidFill>
            </a:endParaRPr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nl-NL">
                <a:solidFill>
                  <a:srgbClr val="002060"/>
                </a:solidFill>
              </a:rPr>
              <a:t>Ons doel is om theorie te verbinden aan de praktijk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nl-NL">
                <a:solidFill>
                  <a:srgbClr val="002060"/>
                </a:solidFill>
              </a:rPr>
              <a:t>Oa door leraar 2.0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122" name="Google Shape;122;p18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1800F"/>
              </a:buClr>
              <a:buSzPct val="100000"/>
              <a:buFont typeface="Candara"/>
              <a:buNone/>
            </a:pPr>
            <a:br>
              <a:rPr lang="nl-NL">
                <a:solidFill>
                  <a:srgbClr val="F1800F"/>
                </a:solidFill>
              </a:rPr>
            </a:br>
            <a:r>
              <a:rPr lang="nl-NL">
                <a:solidFill>
                  <a:srgbClr val="F1800F"/>
                </a:solidFill>
              </a:rPr>
              <a:t>Werkplek leren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311700" y="1302275"/>
            <a:ext cx="8710200" cy="41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ndara"/>
              <a:buNone/>
            </a:pPr>
            <a:r>
              <a:rPr lang="nl-NL"/>
              <a:t>Wikiwijs</a:t>
            </a:r>
            <a:endParaRPr/>
          </a:p>
        </p:txBody>
      </p:sp>
      <p:sp>
        <p:nvSpPr>
          <p:cNvPr id="128" name="Google Shape;128;p19"/>
          <p:cNvSpPr txBox="1"/>
          <p:nvPr>
            <p:ph idx="1" type="body"/>
          </p:nvPr>
        </p:nvSpPr>
        <p:spPr>
          <a:xfrm>
            <a:off x="311700" y="2009725"/>
            <a:ext cx="4048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/>
              <a:t>website alle informatie van RPO, gegevens, stage handleidingen,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nl-NL"/>
              <a:t>stagebegeleiding.nu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nl-NL" u="sng">
                <a:solidFill>
                  <a:schemeClr val="hlink"/>
                </a:solidFill>
                <a:hlinkClick r:id="rId3"/>
              </a:rPr>
              <a:t>https://maken.wikiwijs.nl/164721/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29" name="Google Shape;129;p19"/>
          <p:cNvPicPr preferRelativeResize="0"/>
          <p:nvPr/>
        </p:nvPicPr>
        <p:blipFill rotWithShape="1">
          <a:blip r:embed="rId4">
            <a:alphaModFix/>
          </a:blip>
          <a:srcRect b="0" l="17708" r="17233" t="4241"/>
          <a:stretch/>
        </p:blipFill>
        <p:spPr>
          <a:xfrm>
            <a:off x="4360200" y="1395676"/>
            <a:ext cx="4396502" cy="371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>
            <a:off x="311700" y="740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ndara"/>
              <a:buNone/>
            </a:pPr>
            <a:r>
              <a:rPr lang="nl-NL"/>
              <a:t>transferdag  </a:t>
            </a:r>
            <a:r>
              <a:rPr lang="nl-NL" u="sng"/>
              <a:t>LERAAR 2.0</a:t>
            </a:r>
            <a:endParaRPr u="sng"/>
          </a:p>
        </p:txBody>
      </p:sp>
      <p:sp>
        <p:nvSpPr>
          <p:cNvPr id="135" name="Google Shape;135;p20"/>
          <p:cNvSpPr txBox="1"/>
          <p:nvPr>
            <p:ph idx="1" type="body"/>
          </p:nvPr>
        </p:nvSpPr>
        <p:spPr>
          <a:xfrm>
            <a:off x="311700" y="1494125"/>
            <a:ext cx="3999900" cy="48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doel; praktijk en theorie aan te laten sluiten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nl-NL"/>
              <a:t>doel; zichtbaarheid in het werkveld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nl-NL"/>
              <a:t>doel; aansluiten op vraag en behoefte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nl-NL"/>
              <a:t>doel; ruimte voor de IO voor begeleiding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b="1" lang="nl-NL" sz="1800"/>
              <a:t>datum; </a:t>
            </a:r>
            <a:endParaRPr b="1"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b="1" lang="nl-NL" sz="1800">
                <a:solidFill>
                  <a:srgbClr val="FF0000"/>
                </a:solidFill>
              </a:rPr>
              <a:t>15 sept/</a:t>
            </a:r>
            <a:r>
              <a:rPr b="1" lang="nl-NL" sz="1800"/>
              <a:t> 22 sept/ 27 okt / </a:t>
            </a:r>
            <a:r>
              <a:rPr b="1" lang="nl-NL" sz="1800" u="sng"/>
              <a:t>01 dec</a:t>
            </a:r>
            <a:r>
              <a:rPr b="1" lang="nl-NL" sz="1800"/>
              <a:t>/ 08 dec</a:t>
            </a:r>
            <a:endParaRPr b="1"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b="1" lang="nl-NL" sz="1800"/>
              <a:t>19 jan/ 23 </a:t>
            </a:r>
            <a:r>
              <a:rPr b="1" lang="nl-NL" sz="1800"/>
              <a:t>feb</a:t>
            </a:r>
            <a:r>
              <a:rPr b="1" lang="nl-NL" sz="1800"/>
              <a:t>/ </a:t>
            </a:r>
            <a:r>
              <a:rPr b="1" lang="nl-NL" sz="1800" u="sng"/>
              <a:t>16 mrt*</a:t>
            </a:r>
            <a:r>
              <a:rPr b="1" lang="nl-NL" sz="1800"/>
              <a:t>/ 30 mrt/ 11 mei/ 25 mei/ 01 juni</a:t>
            </a:r>
            <a:endParaRPr b="1"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nl-NL"/>
              <a:t>tijd: 15.00 - 17.00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rPr lang="nl-NL"/>
              <a:t>*=N2 heel de dag</a:t>
            </a:r>
            <a:endParaRPr/>
          </a:p>
        </p:txBody>
      </p:sp>
      <p:sp>
        <p:nvSpPr>
          <p:cNvPr id="136" name="Google Shape;136;p20"/>
          <p:cNvSpPr txBox="1"/>
          <p:nvPr>
            <p:ph idx="2" type="body"/>
          </p:nvPr>
        </p:nvSpPr>
        <p:spPr>
          <a:xfrm>
            <a:off x="4832400" y="20097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37" name="Google Shape;13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1600" y="1588325"/>
            <a:ext cx="4634324" cy="46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idx="1" type="body"/>
          </p:nvPr>
        </p:nvSpPr>
        <p:spPr>
          <a:xfrm>
            <a:off x="872067" y="1828800"/>
            <a:ext cx="7408333" cy="4297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00"/>
              <a:buChar char="*"/>
            </a:pPr>
            <a:r>
              <a:rPr lang="nl-NL"/>
              <a:t>N2 en N3: Robert Mol</a:t>
            </a:r>
            <a:endParaRPr/>
          </a:p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800"/>
              <a:buChar char="*"/>
            </a:pPr>
            <a:r>
              <a:rPr lang="nl-NL"/>
              <a:t>N2 en N4: Sandra van den Berg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nl-NL"/>
              <a:t>N2 en N3: Suzanne van der Straaten en Suzanna van der Zeeuw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nl-NL"/>
              <a:t>N2 en N4: Ingrid Hemelaar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nl-NL"/>
              <a:t>N4: Bart van Beek</a:t>
            </a:r>
            <a:endParaRPr/>
          </a:p>
        </p:txBody>
      </p:sp>
      <p:sp>
        <p:nvSpPr>
          <p:cNvPr id="143" name="Google Shape;143;p21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1800F"/>
              </a:buClr>
              <a:buSzPts val="4400"/>
              <a:buFont typeface="Candara"/>
              <a:buNone/>
            </a:pPr>
            <a:r>
              <a:rPr lang="nl-NL">
                <a:solidFill>
                  <a:srgbClr val="F1800F"/>
                </a:solidFill>
              </a:rPr>
              <a:t>IO-C = instituutsopleider C-school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idx="1" type="body"/>
          </p:nvPr>
        </p:nvSpPr>
        <p:spPr>
          <a:xfrm>
            <a:off x="872075" y="1853527"/>
            <a:ext cx="7408200" cy="427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2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rgbClr val="FF9900"/>
                </a:solidFill>
              </a:rPr>
              <a:t>Studentenbegeleiding 22 sept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875" y="1495603"/>
            <a:ext cx="8229600" cy="4630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ndara"/>
              <a:buNone/>
            </a:pPr>
            <a:r>
              <a:rPr lang="nl-NL" sz="3600"/>
              <a:t>input &amp; output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ndara"/>
              <a:buNone/>
            </a:pPr>
            <a:r>
              <a:t/>
            </a:r>
            <a:endParaRPr sz="1800"/>
          </a:p>
        </p:txBody>
      </p:sp>
      <p:sp>
        <p:nvSpPr>
          <p:cNvPr id="157" name="Google Shape;157;p23"/>
          <p:cNvSpPr txBox="1"/>
          <p:nvPr>
            <p:ph idx="2" type="body"/>
          </p:nvPr>
        </p:nvSpPr>
        <p:spPr>
          <a:xfrm>
            <a:off x="4832400" y="20097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58" name="Google Shape;15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325" y="2009725"/>
            <a:ext cx="8404976" cy="4140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PO-template">
  <a:themeElements>
    <a:clrScheme name="Waveform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